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71" r:id="rId4"/>
    <p:sldId id="372" r:id="rId5"/>
    <p:sldId id="373" r:id="rId6"/>
    <p:sldId id="374" r:id="rId7"/>
    <p:sldId id="375" r:id="rId8"/>
    <p:sldId id="376" r:id="rId9"/>
    <p:sldId id="377" r:id="rId10"/>
    <p:sldId id="378" r:id="rId11"/>
    <p:sldId id="379" r:id="rId12"/>
    <p:sldId id="28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04-Nov-22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04-Nov-22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04-Nov-22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04-Nov-22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h10078.www1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077200" cy="5333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DR.SNSRCAS, CBE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305800" cy="4191000"/>
          </a:xfrm>
        </p:spPr>
        <p:txBody>
          <a:bodyPr/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SUBJECT: </a:t>
            </a:r>
            <a:r>
              <a:rPr lang="en-US" b="1" dirty="0" smtClean="0">
                <a:solidFill>
                  <a:srgbClr val="002060"/>
                </a:solidFill>
              </a:rPr>
              <a:t>CLOUD TECHNOLOGY FUNDAMENTALS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COURSE CODE:</a:t>
            </a:r>
            <a:r>
              <a:rPr lang="en-US" b="1" dirty="0" smtClean="0">
                <a:solidFill>
                  <a:srgbClr val="002060"/>
                </a:solidFill>
              </a:rPr>
              <a:t>21UCA501 UNIT - V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TITLE: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SOA management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tools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YEAR: </a:t>
            </a:r>
            <a:r>
              <a:rPr lang="en-US" b="1" dirty="0" smtClean="0">
                <a:solidFill>
                  <a:srgbClr val="002060"/>
                </a:solidFill>
              </a:rPr>
              <a:t>III SEMESTER 2022-2023 (ODD)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28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SOA management </a:t>
            </a:r>
            <a:r>
              <a:rPr lang="en-US" sz="4000" b="1" dirty="0" smtClean="0"/>
              <a:t>tools</a:t>
            </a:r>
          </a:p>
          <a:p>
            <a:pPr algn="just"/>
            <a:r>
              <a:rPr lang="en-US" sz="4000" dirty="0"/>
              <a:t>In addition to the </a:t>
            </a:r>
            <a:r>
              <a:rPr lang="en-US" sz="4000" dirty="0">
                <a:solidFill>
                  <a:srgbClr val="FF0000"/>
                </a:solidFill>
              </a:rPr>
              <a:t>fact that elements </a:t>
            </a:r>
            <a:r>
              <a:rPr lang="en-US" sz="4000" dirty="0"/>
              <a:t>of an </a:t>
            </a:r>
            <a:r>
              <a:rPr lang="en-US" sz="4000" dirty="0">
                <a:solidFill>
                  <a:srgbClr val="FF0000"/>
                </a:solidFill>
              </a:rPr>
              <a:t>SOA infrastructure </a:t>
            </a:r>
            <a:r>
              <a:rPr lang="en-US" sz="4000" dirty="0"/>
              <a:t>can </a:t>
            </a:r>
            <a:r>
              <a:rPr lang="en-US" sz="4000" dirty="0" smtClean="0"/>
              <a:t>be </a:t>
            </a:r>
            <a:r>
              <a:rPr lang="en-US" sz="4000" dirty="0" smtClean="0">
                <a:solidFill>
                  <a:srgbClr val="FF0000"/>
                </a:solidFill>
              </a:rPr>
              <a:t>highly </a:t>
            </a:r>
            <a:r>
              <a:rPr lang="en-US" sz="4000" dirty="0">
                <a:solidFill>
                  <a:srgbClr val="FF0000"/>
                </a:solidFill>
              </a:rPr>
              <a:t>distributed </a:t>
            </a:r>
            <a:r>
              <a:rPr lang="en-US" sz="4000" dirty="0"/>
              <a:t>and therefore </a:t>
            </a:r>
            <a:r>
              <a:rPr lang="en-US" sz="4000" dirty="0">
                <a:solidFill>
                  <a:srgbClr val="FF0000"/>
                </a:solidFill>
              </a:rPr>
              <a:t>require good discovery mechanisms</a:t>
            </a:r>
            <a:r>
              <a:rPr lang="en-US" sz="4000" dirty="0"/>
              <a:t>, these environments also </a:t>
            </a:r>
            <a:r>
              <a:rPr lang="en-US" sz="4000" dirty="0" smtClean="0"/>
              <a:t>are </a:t>
            </a:r>
            <a:r>
              <a:rPr lang="en-US" sz="4000" dirty="0" smtClean="0">
                <a:solidFill>
                  <a:srgbClr val="FF0000"/>
                </a:solidFill>
              </a:rPr>
              <a:t>highly </a:t>
            </a:r>
            <a:r>
              <a:rPr lang="en-US" sz="4000" dirty="0">
                <a:solidFill>
                  <a:srgbClr val="FF0000"/>
                </a:solidFill>
              </a:rPr>
              <a:t>virtualized.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53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SOA management </a:t>
            </a:r>
            <a:r>
              <a:rPr lang="en-US" sz="4000" b="1" dirty="0" smtClean="0"/>
              <a:t>tools</a:t>
            </a:r>
          </a:p>
          <a:p>
            <a:pPr algn="just"/>
            <a:r>
              <a:rPr lang="en-US" sz="4000" dirty="0"/>
              <a:t>In addition to the </a:t>
            </a:r>
            <a:r>
              <a:rPr lang="en-US" sz="4000" dirty="0">
                <a:solidFill>
                  <a:srgbClr val="FF0000"/>
                </a:solidFill>
              </a:rPr>
              <a:t>fact that elements </a:t>
            </a:r>
            <a:r>
              <a:rPr lang="en-US" sz="4000" dirty="0"/>
              <a:t>of an </a:t>
            </a:r>
            <a:r>
              <a:rPr lang="en-US" sz="4000" dirty="0">
                <a:solidFill>
                  <a:srgbClr val="FF0000"/>
                </a:solidFill>
              </a:rPr>
              <a:t>SOA infrastructure </a:t>
            </a:r>
            <a:r>
              <a:rPr lang="en-US" sz="4000" dirty="0"/>
              <a:t>can </a:t>
            </a:r>
            <a:r>
              <a:rPr lang="en-US" sz="4000" dirty="0" smtClean="0"/>
              <a:t>be </a:t>
            </a:r>
            <a:r>
              <a:rPr lang="en-US" sz="4000" dirty="0" smtClean="0">
                <a:solidFill>
                  <a:srgbClr val="FF0000"/>
                </a:solidFill>
              </a:rPr>
              <a:t>highly </a:t>
            </a:r>
            <a:r>
              <a:rPr lang="en-US" sz="4000" dirty="0">
                <a:solidFill>
                  <a:srgbClr val="FF0000"/>
                </a:solidFill>
              </a:rPr>
              <a:t>distributed </a:t>
            </a:r>
            <a:r>
              <a:rPr lang="en-US" sz="4000" dirty="0"/>
              <a:t>and therefore </a:t>
            </a:r>
            <a:r>
              <a:rPr lang="en-US" sz="4000" dirty="0">
                <a:solidFill>
                  <a:srgbClr val="FF0000"/>
                </a:solidFill>
              </a:rPr>
              <a:t>require good discovery mechanisms</a:t>
            </a:r>
            <a:r>
              <a:rPr lang="en-US" sz="4000" dirty="0"/>
              <a:t>, these environments also </a:t>
            </a:r>
            <a:r>
              <a:rPr lang="en-US" sz="4000" dirty="0" smtClean="0"/>
              <a:t>are </a:t>
            </a:r>
            <a:r>
              <a:rPr lang="en-US" sz="4000" dirty="0" smtClean="0">
                <a:solidFill>
                  <a:srgbClr val="FF0000"/>
                </a:solidFill>
              </a:rPr>
              <a:t>highly </a:t>
            </a:r>
            <a:r>
              <a:rPr lang="en-US" sz="4000" dirty="0">
                <a:solidFill>
                  <a:srgbClr val="FF0000"/>
                </a:solidFill>
              </a:rPr>
              <a:t>virtualized.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37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6000" b="1" smtClean="0">
                <a:solidFill>
                  <a:srgbClr val="FF0000"/>
                </a:solidFill>
              </a:rPr>
              <a:t>Thank </a:t>
            </a:r>
            <a:r>
              <a:rPr lang="en-US" sz="6000" b="1" dirty="0" smtClean="0">
                <a:solidFill>
                  <a:srgbClr val="FF0000"/>
                </a:solidFill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7970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/>
          </a:bodyPr>
          <a:lstStyle/>
          <a:p>
            <a:r>
              <a:rPr lang="en-US" sz="4000" b="1" dirty="0"/>
              <a:t>SOA management </a:t>
            </a:r>
            <a:r>
              <a:rPr lang="en-US" sz="4000" b="1" dirty="0" smtClean="0"/>
              <a:t>tools</a:t>
            </a:r>
          </a:p>
          <a:p>
            <a:pPr algn="just"/>
            <a:r>
              <a:rPr lang="en-US" sz="4000" dirty="0" smtClean="0"/>
              <a:t>There </a:t>
            </a:r>
            <a:r>
              <a:rPr lang="en-US" sz="4000" dirty="0"/>
              <a:t>are a number of </a:t>
            </a:r>
            <a:r>
              <a:rPr lang="en-US" sz="4000" dirty="0">
                <a:solidFill>
                  <a:srgbClr val="FF0000"/>
                </a:solidFill>
              </a:rPr>
              <a:t>network management frameworks </a:t>
            </a:r>
            <a:r>
              <a:rPr lang="en-US" sz="4000" dirty="0"/>
              <a:t>products and suites, notably </a:t>
            </a:r>
            <a:r>
              <a:rPr lang="en-US" sz="4000" dirty="0" smtClean="0"/>
              <a:t>these</a:t>
            </a:r>
          </a:p>
          <a:p>
            <a:pPr algn="just"/>
            <a:r>
              <a:rPr lang="en-US" sz="4000" dirty="0"/>
              <a:t>HP Software and Solutions </a:t>
            </a:r>
            <a:r>
              <a:rPr lang="en-US" sz="4000" dirty="0" err="1"/>
              <a:t>OpenView</a:t>
            </a:r>
            <a:r>
              <a:rPr lang="en-US" sz="4000" dirty="0"/>
              <a:t> SOA Manager (</a:t>
            </a:r>
            <a:r>
              <a:rPr lang="en-US" sz="4000" dirty="0">
                <a:hlinkClick r:id="rId2"/>
              </a:rPr>
              <a:t>https://</a:t>
            </a:r>
            <a:r>
              <a:rPr lang="en-US" sz="4000" dirty="0" smtClean="0">
                <a:hlinkClick r:id="rId2"/>
              </a:rPr>
              <a:t>h10078.www1</a:t>
            </a:r>
            <a:r>
              <a:rPr lang="en-US" sz="4000" dirty="0" smtClean="0"/>
              <a:t>.</a:t>
            </a:r>
          </a:p>
          <a:p>
            <a:pPr marL="0" indent="0" algn="just">
              <a:buNone/>
            </a:pPr>
            <a:r>
              <a:rPr lang="en-US" sz="4000" dirty="0" smtClean="0"/>
              <a:t>hp.com/</a:t>
            </a:r>
            <a:r>
              <a:rPr lang="en-US" sz="4000" dirty="0" err="1" smtClean="0"/>
              <a:t>cda</a:t>
            </a:r>
            <a:r>
              <a:rPr lang="en-US" sz="4000" dirty="0" smtClean="0"/>
              <a:t>/</a:t>
            </a:r>
            <a:r>
              <a:rPr lang="en-US" sz="4000" dirty="0" err="1" smtClean="0"/>
              <a:t>hpms</a:t>
            </a:r>
            <a:r>
              <a:rPr lang="en-US" sz="4000" dirty="0" smtClean="0"/>
              <a:t>/display/main/</a:t>
            </a:r>
            <a:r>
              <a:rPr lang="en-US" sz="4000" dirty="0" err="1" smtClean="0"/>
              <a:t>hpms_content.jsp?zn</a:t>
            </a:r>
            <a:r>
              <a:rPr lang="en-US" sz="4000" dirty="0" smtClean="0"/>
              <a:t>=</a:t>
            </a:r>
            <a:r>
              <a:rPr lang="en-US" sz="4000" dirty="0" err="1" smtClean="0"/>
              <a:t>bto&amp;cp</a:t>
            </a:r>
            <a:r>
              <a:rPr lang="en-US" sz="4000" dirty="0" smtClean="0"/>
              <a:t>=110^36657_4000_100</a:t>
            </a:r>
            <a:r>
              <a:rPr lang="en-US" sz="4000" dirty="0"/>
              <a:t>)</a:t>
            </a:r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227669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en-US" sz="4000" b="1" dirty="0"/>
              <a:t>SOA management </a:t>
            </a:r>
            <a:r>
              <a:rPr lang="en-US" sz="4000" b="1" dirty="0" smtClean="0"/>
              <a:t>tools</a:t>
            </a:r>
          </a:p>
          <a:p>
            <a:r>
              <a:rPr lang="en-US" sz="4000" dirty="0"/>
              <a:t>IBM Tivoli Framework Composite Application Manager for </a:t>
            </a:r>
            <a:r>
              <a:rPr lang="en-US" sz="4000" dirty="0" smtClean="0"/>
              <a:t>SOA(ITCAM</a:t>
            </a:r>
            <a:r>
              <a:rPr lang="en-US" sz="4000" dirty="0"/>
              <a:t>; see </a:t>
            </a:r>
            <a:r>
              <a:rPr lang="en-US" sz="4000" dirty="0">
                <a:hlinkClick r:id="rId2"/>
              </a:rPr>
              <a:t>http</a:t>
            </a:r>
            <a:r>
              <a:rPr lang="en-US" sz="4000" dirty="0" smtClean="0">
                <a:hlinkClick r:id="rId2"/>
              </a:rPr>
              <a:t>://www</a:t>
            </a:r>
            <a:r>
              <a:rPr lang="en-US" sz="4000" dirty="0"/>
              <a:t> </a:t>
            </a:r>
            <a:r>
              <a:rPr lang="en-US" sz="4000" dirty="0" smtClean="0"/>
              <a:t>01.ibm.com/software/</a:t>
            </a:r>
            <a:r>
              <a:rPr lang="en-US" sz="4000" dirty="0" err="1" smtClean="0"/>
              <a:t>tivoli</a:t>
            </a:r>
            <a:r>
              <a:rPr lang="en-US" sz="4000" dirty="0" smtClean="0"/>
              <a:t>/solutions/)</a:t>
            </a:r>
          </a:p>
          <a:p>
            <a:r>
              <a:rPr lang="en-US" sz="4000" dirty="0"/>
              <a:t>Oracle BPEL Process Manager (http://</a:t>
            </a:r>
            <a:r>
              <a:rPr lang="en-US" sz="4000" dirty="0" smtClean="0"/>
              <a:t>www.oracle.com/technology/bpel/index.html</a:t>
            </a:r>
            <a:r>
              <a:rPr lang="en-US" sz="4000" dirty="0"/>
              <a:t>)</a:t>
            </a:r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230550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en-US" sz="4000" b="1" dirty="0"/>
              <a:t>SOA management </a:t>
            </a:r>
            <a:r>
              <a:rPr lang="en-US" sz="4000" b="1" dirty="0" smtClean="0"/>
              <a:t>tools</a:t>
            </a:r>
          </a:p>
          <a:p>
            <a:r>
              <a:rPr lang="en-US" sz="4000" dirty="0"/>
              <a:t>IBM Tivoli Framework Composite Application Manager for </a:t>
            </a:r>
            <a:r>
              <a:rPr lang="en-US" sz="4000" dirty="0" smtClean="0"/>
              <a:t>SOA(ITCAM</a:t>
            </a:r>
            <a:r>
              <a:rPr lang="en-US" sz="4000" dirty="0"/>
              <a:t>; see </a:t>
            </a:r>
            <a:r>
              <a:rPr lang="en-US" sz="4000" dirty="0">
                <a:hlinkClick r:id="rId2"/>
              </a:rPr>
              <a:t>http</a:t>
            </a:r>
            <a:r>
              <a:rPr lang="en-US" sz="4000" dirty="0" smtClean="0">
                <a:hlinkClick r:id="rId2"/>
              </a:rPr>
              <a:t>://www</a:t>
            </a:r>
            <a:r>
              <a:rPr lang="en-US" sz="4000" dirty="0"/>
              <a:t> </a:t>
            </a:r>
            <a:r>
              <a:rPr lang="en-US" sz="4000" dirty="0" smtClean="0"/>
              <a:t>01.ibm.com/software/</a:t>
            </a:r>
            <a:r>
              <a:rPr lang="en-US" sz="4000" dirty="0" err="1" smtClean="0"/>
              <a:t>tivoli</a:t>
            </a:r>
            <a:r>
              <a:rPr lang="en-US" sz="4000" dirty="0" smtClean="0"/>
              <a:t>/solutions/)</a:t>
            </a:r>
          </a:p>
          <a:p>
            <a:r>
              <a:rPr lang="en-US" sz="4000" dirty="0"/>
              <a:t>Oracle BPEL Process Manager (http://</a:t>
            </a:r>
            <a:r>
              <a:rPr lang="en-US" sz="4000" dirty="0" smtClean="0"/>
              <a:t>www.oracle.com/technology/bpel/index.html</a:t>
            </a:r>
            <a:r>
              <a:rPr lang="en-US" sz="4000" dirty="0"/>
              <a:t>)</a:t>
            </a:r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426565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SOA management </a:t>
            </a:r>
            <a:r>
              <a:rPr lang="en-US" sz="4000" b="1" dirty="0" smtClean="0"/>
              <a:t>tools</a:t>
            </a:r>
          </a:p>
          <a:p>
            <a:pPr algn="just"/>
            <a:r>
              <a:rPr lang="en-US" sz="4000" dirty="0"/>
              <a:t>These products have </a:t>
            </a:r>
            <a:r>
              <a:rPr lang="en-US" sz="4000" dirty="0">
                <a:solidFill>
                  <a:srgbClr val="FF0000"/>
                </a:solidFill>
              </a:rPr>
              <a:t>SOA tools </a:t>
            </a:r>
            <a:r>
              <a:rPr lang="en-US" sz="4000" dirty="0"/>
              <a:t>for </a:t>
            </a:r>
            <a:r>
              <a:rPr lang="en-US" sz="4000" dirty="0">
                <a:solidFill>
                  <a:srgbClr val="FF0000"/>
                </a:solidFill>
              </a:rPr>
              <a:t>network management</a:t>
            </a:r>
            <a:r>
              <a:rPr lang="en-US" sz="4000" dirty="0"/>
              <a:t>. </a:t>
            </a:r>
            <a:r>
              <a:rPr lang="en-US" sz="4000" dirty="0">
                <a:solidFill>
                  <a:srgbClr val="FF0000"/>
                </a:solidFill>
              </a:rPr>
              <a:t>IBM’s product specializes</a:t>
            </a:r>
            <a:r>
              <a:rPr lang="en-US" sz="4000" dirty="0"/>
              <a:t> in </a:t>
            </a:r>
            <a:r>
              <a:rPr lang="en-US" sz="4000" dirty="0" smtClean="0">
                <a:solidFill>
                  <a:srgbClr val="FF0000"/>
                </a:solidFill>
              </a:rPr>
              <a:t>change management </a:t>
            </a:r>
            <a:r>
              <a:rPr lang="en-US" sz="4000" dirty="0"/>
              <a:t>and </a:t>
            </a:r>
            <a:r>
              <a:rPr lang="en-US" sz="4000" dirty="0">
                <a:solidFill>
                  <a:srgbClr val="FF0000"/>
                </a:solidFill>
              </a:rPr>
              <a:t>SOA lifecycle development</a:t>
            </a:r>
            <a:r>
              <a:rPr lang="en-US" sz="4000" dirty="0"/>
              <a:t>, and it </a:t>
            </a:r>
            <a:r>
              <a:rPr lang="en-US" sz="4000" dirty="0">
                <a:solidFill>
                  <a:srgbClr val="FF0000"/>
                </a:solidFill>
              </a:rPr>
              <a:t>integrates with a </a:t>
            </a:r>
            <a:r>
              <a:rPr lang="en-US" sz="4000" dirty="0" err="1">
                <a:solidFill>
                  <a:srgbClr val="FF0000"/>
                </a:solidFill>
              </a:rPr>
              <a:t>WebSphere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/>
              <a:t>and other </a:t>
            </a:r>
            <a:r>
              <a:rPr lang="en-US" sz="4000" dirty="0" smtClean="0">
                <a:solidFill>
                  <a:srgbClr val="FF0000"/>
                </a:solidFill>
              </a:rPr>
              <a:t>Tivoli systems.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66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SOA management </a:t>
            </a:r>
            <a:r>
              <a:rPr lang="en-US" sz="4000" b="1" dirty="0" smtClean="0"/>
              <a:t>tools</a:t>
            </a:r>
          </a:p>
          <a:p>
            <a:pPr algn="just"/>
            <a:r>
              <a:rPr lang="en-US" sz="4000" dirty="0"/>
              <a:t>These products have </a:t>
            </a:r>
            <a:r>
              <a:rPr lang="en-US" sz="4000" dirty="0">
                <a:solidFill>
                  <a:srgbClr val="FF0000"/>
                </a:solidFill>
              </a:rPr>
              <a:t>SOA tools </a:t>
            </a:r>
            <a:r>
              <a:rPr lang="en-US" sz="4000" dirty="0"/>
              <a:t>for </a:t>
            </a:r>
            <a:r>
              <a:rPr lang="en-US" sz="4000" dirty="0">
                <a:solidFill>
                  <a:srgbClr val="FF0000"/>
                </a:solidFill>
              </a:rPr>
              <a:t>network management</a:t>
            </a:r>
            <a:r>
              <a:rPr lang="en-US" sz="4000" dirty="0"/>
              <a:t>. </a:t>
            </a:r>
            <a:r>
              <a:rPr lang="en-US" sz="4000" dirty="0">
                <a:solidFill>
                  <a:srgbClr val="FF0000"/>
                </a:solidFill>
              </a:rPr>
              <a:t>IBM’s product specializes</a:t>
            </a:r>
            <a:r>
              <a:rPr lang="en-US" sz="4000" dirty="0"/>
              <a:t> in </a:t>
            </a:r>
            <a:r>
              <a:rPr lang="en-US" sz="4000" dirty="0" smtClean="0">
                <a:solidFill>
                  <a:srgbClr val="FF0000"/>
                </a:solidFill>
              </a:rPr>
              <a:t>change management </a:t>
            </a:r>
            <a:r>
              <a:rPr lang="en-US" sz="4000" dirty="0"/>
              <a:t>and </a:t>
            </a:r>
            <a:r>
              <a:rPr lang="en-US" sz="4000" dirty="0">
                <a:solidFill>
                  <a:srgbClr val="FF0000"/>
                </a:solidFill>
              </a:rPr>
              <a:t>SOA lifecycle development</a:t>
            </a:r>
            <a:r>
              <a:rPr lang="en-US" sz="4000" dirty="0"/>
              <a:t>, and it </a:t>
            </a:r>
            <a:r>
              <a:rPr lang="en-US" sz="4000" dirty="0">
                <a:solidFill>
                  <a:srgbClr val="FF0000"/>
                </a:solidFill>
              </a:rPr>
              <a:t>integrates with a </a:t>
            </a:r>
            <a:r>
              <a:rPr lang="en-US" sz="4000" dirty="0" err="1">
                <a:solidFill>
                  <a:srgbClr val="FF0000"/>
                </a:solidFill>
              </a:rPr>
              <a:t>WebSphere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/>
              <a:t>and other </a:t>
            </a:r>
            <a:r>
              <a:rPr lang="en-US" sz="4000" dirty="0" smtClean="0">
                <a:solidFill>
                  <a:srgbClr val="FF0000"/>
                </a:solidFill>
              </a:rPr>
              <a:t>Tivoli systems.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44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en-US" sz="4000" b="1" dirty="0"/>
              <a:t>SOA management </a:t>
            </a:r>
            <a:r>
              <a:rPr lang="en-US" sz="4000" b="1" dirty="0" smtClean="0"/>
              <a:t>tools</a:t>
            </a:r>
          </a:p>
          <a:p>
            <a:pPr algn="just"/>
            <a:r>
              <a:rPr lang="en-US" sz="4000" dirty="0"/>
              <a:t>HP </a:t>
            </a:r>
            <a:r>
              <a:rPr lang="en-US" sz="4000" dirty="0">
                <a:solidFill>
                  <a:srgbClr val="FF0000"/>
                </a:solidFill>
              </a:rPr>
              <a:t>SOA Manager provides dynamic mapping, monitoring</a:t>
            </a:r>
            <a:r>
              <a:rPr lang="en-US" sz="4000" dirty="0"/>
              <a:t>, </a:t>
            </a:r>
            <a:r>
              <a:rPr lang="en-US" sz="4000" dirty="0" smtClean="0"/>
              <a:t>and </a:t>
            </a:r>
            <a:r>
              <a:rPr lang="en-US" sz="4000" dirty="0" smtClean="0">
                <a:solidFill>
                  <a:srgbClr val="FF0000"/>
                </a:solidFill>
              </a:rPr>
              <a:t>optimization </a:t>
            </a:r>
            <a:r>
              <a:rPr lang="en-US" sz="4000" dirty="0">
                <a:solidFill>
                  <a:srgbClr val="FF0000"/>
                </a:solidFill>
              </a:rPr>
              <a:t>of SOA </a:t>
            </a:r>
            <a:r>
              <a:rPr lang="en-US" sz="4000" dirty="0" smtClean="0">
                <a:solidFill>
                  <a:srgbClr val="FF0000"/>
                </a:solidFill>
              </a:rPr>
              <a:t>services</a:t>
            </a:r>
            <a:r>
              <a:rPr lang="en-US" sz="4000" dirty="0" smtClean="0"/>
              <a:t> such </a:t>
            </a:r>
            <a:r>
              <a:rPr lang="en-US" sz="4000" dirty="0"/>
              <a:t>as </a:t>
            </a:r>
            <a:r>
              <a:rPr lang="en-US" sz="4000" dirty="0">
                <a:solidFill>
                  <a:srgbClr val="FF0000"/>
                </a:solidFill>
              </a:rPr>
              <a:t>Web services, software assets, and virtual services</a:t>
            </a:r>
            <a:r>
              <a:rPr lang="en-US" sz="40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4000" dirty="0"/>
              <a:t>These </a:t>
            </a:r>
            <a:r>
              <a:rPr lang="en-US" sz="4000" dirty="0">
                <a:solidFill>
                  <a:srgbClr val="FF0000"/>
                </a:solidFill>
              </a:rPr>
              <a:t>framework products </a:t>
            </a:r>
            <a:r>
              <a:rPr lang="en-US" sz="4000" dirty="0" smtClean="0"/>
              <a:t>create a </a:t>
            </a:r>
            <a:r>
              <a:rPr lang="en-US" sz="4000" dirty="0">
                <a:solidFill>
                  <a:srgbClr val="FF0000"/>
                </a:solidFill>
              </a:rPr>
              <a:t>central console </a:t>
            </a:r>
            <a:r>
              <a:rPr lang="en-US" sz="4000" dirty="0"/>
              <a:t>with a </a:t>
            </a:r>
            <a:r>
              <a:rPr lang="en-US" sz="4000" dirty="0">
                <a:solidFill>
                  <a:srgbClr val="FF0000"/>
                </a:solidFill>
              </a:rPr>
              <a:t>variety of management views.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9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en-US" sz="4000" b="1" dirty="0"/>
              <a:t>SOA management </a:t>
            </a:r>
            <a:r>
              <a:rPr lang="en-US" sz="4000" b="1" dirty="0" smtClean="0"/>
              <a:t>tools</a:t>
            </a:r>
          </a:p>
          <a:p>
            <a:pPr algn="just"/>
            <a:r>
              <a:rPr lang="en-US" sz="4000" dirty="0">
                <a:solidFill>
                  <a:srgbClr val="FF0000"/>
                </a:solidFill>
              </a:rPr>
              <a:t>Oracle’s BPEL</a:t>
            </a:r>
            <a:r>
              <a:rPr lang="en-US" sz="4000" dirty="0"/>
              <a:t> Process Manager and</a:t>
            </a:r>
          </a:p>
          <a:p>
            <a:pPr marL="0" indent="0" algn="just">
              <a:buNone/>
            </a:pPr>
            <a:r>
              <a:rPr lang="en-US" sz="4000" dirty="0" smtClean="0"/>
              <a:t>    </a:t>
            </a:r>
            <a:r>
              <a:rPr lang="en-US" sz="4000" dirty="0" err="1" smtClean="0">
                <a:solidFill>
                  <a:srgbClr val="FF0000"/>
                </a:solidFill>
              </a:rPr>
              <a:t>WebSphere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>
                <a:solidFill>
                  <a:srgbClr val="FF0000"/>
                </a:solidFill>
              </a:rPr>
              <a:t>are </a:t>
            </a:r>
            <a:r>
              <a:rPr lang="en-US" sz="4000" dirty="0"/>
              <a:t>process managers </a:t>
            </a:r>
            <a:r>
              <a:rPr lang="en-US" sz="4000" dirty="0" smtClean="0"/>
              <a:t>   </a:t>
            </a:r>
          </a:p>
          <a:p>
            <a:pPr marL="0" indent="0" algn="just">
              <a:buNone/>
            </a:pPr>
            <a:r>
              <a:rPr lang="en-US" sz="4000" dirty="0"/>
              <a:t> </a:t>
            </a:r>
            <a:r>
              <a:rPr lang="en-US" sz="4000" dirty="0" smtClean="0"/>
              <a:t>   for </a:t>
            </a:r>
            <a:r>
              <a:rPr lang="en-US" sz="4000" dirty="0">
                <a:solidFill>
                  <a:srgbClr val="FF0000"/>
                </a:solidFill>
              </a:rPr>
              <a:t>creating an Enterprise Service 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    Bus. </a:t>
            </a:r>
          </a:p>
          <a:p>
            <a:pPr algn="just"/>
            <a:r>
              <a:rPr lang="en-US" sz="4000" dirty="0">
                <a:solidFill>
                  <a:srgbClr val="FF0000"/>
                </a:solidFill>
              </a:rPr>
              <a:t>Configuration and </a:t>
            </a:r>
            <a:r>
              <a:rPr lang="en-US" sz="4000" dirty="0" smtClean="0">
                <a:solidFill>
                  <a:srgbClr val="FF0000"/>
                </a:solidFill>
              </a:rPr>
              <a:t>change management</a:t>
            </a:r>
            <a:r>
              <a:rPr lang="en-US" sz="4000" dirty="0" smtClean="0"/>
              <a:t> </a:t>
            </a:r>
            <a:r>
              <a:rPr lang="en-US" sz="4000" dirty="0"/>
              <a:t>present a particular challenge in the area of </a:t>
            </a:r>
            <a:r>
              <a:rPr lang="en-US" sz="4000" dirty="0">
                <a:solidFill>
                  <a:srgbClr val="FF0000"/>
                </a:solidFill>
              </a:rPr>
              <a:t>SOA (</a:t>
            </a:r>
            <a:r>
              <a:rPr lang="en-US" sz="4000" dirty="0" smtClean="0">
                <a:solidFill>
                  <a:srgbClr val="FF0000"/>
                </a:solidFill>
              </a:rPr>
              <a:t>and cloud </a:t>
            </a:r>
            <a:r>
              <a:rPr lang="en-US" sz="4000" dirty="0">
                <a:solidFill>
                  <a:srgbClr val="FF0000"/>
                </a:solidFill>
              </a:rPr>
              <a:t>computing in general).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16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en-US" sz="4000" b="1" dirty="0"/>
              <a:t>SOA management </a:t>
            </a:r>
            <a:r>
              <a:rPr lang="en-US" sz="4000" b="1" dirty="0" smtClean="0"/>
              <a:t>tools</a:t>
            </a:r>
          </a:p>
          <a:p>
            <a:pPr algn="just"/>
            <a:r>
              <a:rPr lang="en-US" sz="4000" dirty="0">
                <a:solidFill>
                  <a:srgbClr val="FF0000"/>
                </a:solidFill>
              </a:rPr>
              <a:t>Oracle’s BPEL</a:t>
            </a:r>
            <a:r>
              <a:rPr lang="en-US" sz="4000" dirty="0"/>
              <a:t> Process Manager and</a:t>
            </a:r>
          </a:p>
          <a:p>
            <a:pPr marL="0" indent="0" algn="just">
              <a:buNone/>
            </a:pPr>
            <a:r>
              <a:rPr lang="en-US" sz="4000" dirty="0" smtClean="0"/>
              <a:t>    </a:t>
            </a:r>
            <a:r>
              <a:rPr lang="en-US" sz="4000" dirty="0" err="1" smtClean="0">
                <a:solidFill>
                  <a:srgbClr val="FF0000"/>
                </a:solidFill>
              </a:rPr>
              <a:t>WebSphere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>
                <a:solidFill>
                  <a:srgbClr val="FF0000"/>
                </a:solidFill>
              </a:rPr>
              <a:t>are </a:t>
            </a:r>
            <a:r>
              <a:rPr lang="en-US" sz="4000" dirty="0"/>
              <a:t>process managers </a:t>
            </a:r>
            <a:r>
              <a:rPr lang="en-US" sz="4000" dirty="0" smtClean="0"/>
              <a:t>   </a:t>
            </a:r>
          </a:p>
          <a:p>
            <a:pPr marL="0" indent="0" algn="just">
              <a:buNone/>
            </a:pPr>
            <a:r>
              <a:rPr lang="en-US" sz="4000" dirty="0"/>
              <a:t> </a:t>
            </a:r>
            <a:r>
              <a:rPr lang="en-US" sz="4000" dirty="0" smtClean="0"/>
              <a:t>   for </a:t>
            </a:r>
            <a:r>
              <a:rPr lang="en-US" sz="4000" dirty="0">
                <a:solidFill>
                  <a:srgbClr val="FF0000"/>
                </a:solidFill>
              </a:rPr>
              <a:t>creating an Enterprise Service 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    Bus. </a:t>
            </a:r>
          </a:p>
          <a:p>
            <a:pPr algn="just"/>
            <a:r>
              <a:rPr lang="en-US" sz="4000" dirty="0">
                <a:solidFill>
                  <a:srgbClr val="FF0000"/>
                </a:solidFill>
              </a:rPr>
              <a:t>Configuration and </a:t>
            </a:r>
            <a:r>
              <a:rPr lang="en-US" sz="4000" dirty="0" smtClean="0">
                <a:solidFill>
                  <a:srgbClr val="FF0000"/>
                </a:solidFill>
              </a:rPr>
              <a:t>change management</a:t>
            </a:r>
            <a:r>
              <a:rPr lang="en-US" sz="4000" dirty="0" smtClean="0"/>
              <a:t> </a:t>
            </a:r>
            <a:r>
              <a:rPr lang="en-US" sz="4000" dirty="0"/>
              <a:t>present a particular challenge in the area of </a:t>
            </a:r>
            <a:r>
              <a:rPr lang="en-US" sz="4000" dirty="0">
                <a:solidFill>
                  <a:srgbClr val="FF0000"/>
                </a:solidFill>
              </a:rPr>
              <a:t>SOA (</a:t>
            </a:r>
            <a:r>
              <a:rPr lang="en-US" sz="4000" dirty="0" smtClean="0">
                <a:solidFill>
                  <a:srgbClr val="FF0000"/>
                </a:solidFill>
              </a:rPr>
              <a:t>and cloud </a:t>
            </a:r>
            <a:r>
              <a:rPr lang="en-US" sz="4000" dirty="0">
                <a:solidFill>
                  <a:srgbClr val="FF0000"/>
                </a:solidFill>
              </a:rPr>
              <a:t>computing in general).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3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372</Words>
  <Application>Microsoft Office PowerPoint</Application>
  <PresentationFormat>On-screen Show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DR.SNSRCAS, CBE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DR.SNSRCAS, CBE</dc:title>
  <dc:creator>DELL 2021</dc:creator>
  <cp:lastModifiedBy>DELL 2021</cp:lastModifiedBy>
  <cp:revision>134</cp:revision>
  <dcterms:created xsi:type="dcterms:W3CDTF">2006-08-16T00:00:00Z</dcterms:created>
  <dcterms:modified xsi:type="dcterms:W3CDTF">2022-11-04T05:43:37Z</dcterms:modified>
</cp:coreProperties>
</file>